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2" r:id="rId5"/>
    <p:sldId id="261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A2D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3A4F5D-F355-3715-1F71-A7C111CDAB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FD8C5F-FDCC-C010-C9BE-A11A9139AA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3CDB09-5FA8-AB13-D3E8-04B99BB87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B158CC6-CB79-9432-D6A5-E2EFF8D07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3B042E-7653-58E8-7D93-08AC6E1F0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1906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621665-27C4-871A-95D2-1CD72C8F8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F17F855-619D-75FE-F8A7-5146B150C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61220E-4C60-B1EE-B9CA-81BF690BE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232AAA-9130-D419-0078-0B3612CD4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4C52CD-364C-634E-2EF2-12F2DE194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10297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993D2AD-5665-5D47-6221-6F214EFE2A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7F87ED3-4920-B6E1-3A70-618F31FA5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5E0C8B-87EB-6709-9990-56B35CECA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BC3F66-5EF0-E3D0-6C71-9E2C44ADB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A607DD-1C35-2503-09F9-A71F57C9B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8934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E08701-D50A-9113-6B06-7AAFC86F0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BD93FB-500D-6587-A807-28E1BD1C5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0BCB1F-323B-BAE2-B7A2-F2878221D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D6AD2F-F8BE-FE1B-361C-2A795099E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738B76-FE5E-BAE9-F88F-C79BD3D72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5937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C2736F-0D70-CD03-AE75-DD588D5D2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254D584-47E3-1766-F79E-79330BBEF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B6D878-94F6-897E-9DDA-A19BE45C7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91A108-DE34-7932-35F9-F1DADB774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9AA216-9501-2DBF-147A-08667336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39440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3FBBC-9254-B2D1-9540-B528C76CD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541DFD-2441-25F3-BDB5-CF1AFAC83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AA73B2-CE15-879D-9055-95DA41D51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1937BBE-250D-5838-F089-78184155C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0D9EA2-38F8-49A6-B3CA-755AFAEBD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87811EA-C539-9580-488D-8C3288D85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7399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59ED26-C50D-7C15-BA16-649986043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117354-4749-EE39-77B7-27D72415A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56BB06-9CB5-9C44-11E0-6BD8C388D9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96E7A44-6E41-E59E-AA48-360ABD89C3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9445FF3-0B9C-4685-F110-8BB9B1C0BA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0ED27F7-9378-212C-B82A-91DE51A38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99E1F88-1B0D-7342-0D2F-95D43CF9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82E592B-D2D6-3EFD-8BB2-43DC4E3BF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8073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A65328-E97A-485D-D1FD-44F73E52F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CEDD0D7-7074-984B-A2F6-A81BB2AFC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9927342-9358-67D8-94EA-5B37CFE17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F59EAB6-315F-CA60-CBC5-F9DB6BBCA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6497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AB7D2E8-114A-E52C-604F-0CD9B9FA7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27F6C91-AA58-6E20-4511-3848450E5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F4304DB-2266-4727-39B4-C3464D6EF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6804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6B674A-5300-6148-5AE2-1FD9E7FE8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13CF62-E825-CF63-B59F-4F7B03177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01E4022-C22A-226B-A5C4-36FF4124C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F978BD-0981-C40F-5F05-27740A9FF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163F444-341D-87EB-EDA5-C73C041EE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D632BC-DF14-F447-0364-F26DA8A7C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930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9B02EF-7641-B842-39C0-46731AC81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FCF5CF8-025B-A619-8DCD-4A2F08D5D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E93A970-21AA-C316-FA2F-B068B6652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5E401FF-A835-3A4D-68D9-698C6169C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22D2E1-D4FC-6363-BEE9-8F85733B7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91A86B3-7609-FDDF-C882-8DD1E83D3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6370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0C27E80-B9EA-4112-0716-6F0534F35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BFE923F-9534-4498-4703-E0B770BE3A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C67A90-44D8-C2AC-8503-ABF90D3529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2AFDFE-9C1B-4C9D-B385-530B97CE502E}" type="datetimeFigureOut">
              <a:rPr lang="es-MX" smtClean="0"/>
              <a:t>02/09/2023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7B5A42-6F75-08F2-8D11-1538481D60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577F28-9E89-832A-DD54-5EF466CA69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3A83B-4C54-4FE6-897A-DF200F8D734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525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9F8335D-C731-C7FD-54DA-55234037E2F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2A2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  <a:p>
            <a:pPr algn="ctr"/>
            <a:endParaRPr lang="es-MX" dirty="0"/>
          </a:p>
        </p:txBody>
      </p:sp>
      <p:pic>
        <p:nvPicPr>
          <p:cNvPr id="6" name="Imagen 5" descr="Un puente cerca de un edificio">
            <a:extLst>
              <a:ext uri="{FF2B5EF4-FFF2-40B4-BE49-F238E27FC236}">
                <a16:creationId xmlns:a16="http://schemas.microsoft.com/office/drawing/2014/main" id="{3180832A-39EB-2D26-673E-31212F83C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70370"/>
            <a:ext cx="11656556" cy="70968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6" name="Picture 8" descr="CBRE-logo-white - Agentpoint">
            <a:extLst>
              <a:ext uri="{FF2B5EF4-FFF2-40B4-BE49-F238E27FC236}">
                <a16:creationId xmlns:a16="http://schemas.microsoft.com/office/drawing/2014/main" id="{6E08B0D4-9A65-1BBE-7F20-E8B78240B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58" y="6195970"/>
            <a:ext cx="1451114" cy="36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310D8D83-323D-0789-9753-749D338C22F0}"/>
              </a:ext>
            </a:extLst>
          </p:cNvPr>
          <p:cNvSpPr txBox="1">
            <a:spLocks/>
          </p:cNvSpPr>
          <p:nvPr/>
        </p:nvSpPr>
        <p:spPr>
          <a:xfrm>
            <a:off x="0" y="1904185"/>
            <a:ext cx="6497053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600" dirty="0">
                <a:solidFill>
                  <a:schemeClr val="bg1"/>
                </a:solidFill>
                <a:latin typeface="Amasis MT Pro" panose="020F0502020204030204" pitchFamily="18" charset="0"/>
              </a:rPr>
              <a:t>BROKER OPINION OF VALUE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78C9FA8-2AA3-0BB0-7706-BF186A5C03F7}"/>
              </a:ext>
            </a:extLst>
          </p:cNvPr>
          <p:cNvSpPr txBox="1"/>
          <p:nvPr/>
        </p:nvSpPr>
        <p:spPr>
          <a:xfrm>
            <a:off x="146641" y="5527961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masis MT Pro" panose="02040504050005020304" pitchFamily="18" charset="0"/>
              </a:rPr>
              <a:t>SEPTEMBER 2023</a:t>
            </a:r>
          </a:p>
        </p:txBody>
      </p:sp>
    </p:spTree>
    <p:extLst>
      <p:ext uri="{BB962C8B-B14F-4D97-AF65-F5344CB8AC3E}">
        <p14:creationId xmlns:p14="http://schemas.microsoft.com/office/powerpoint/2010/main" val="3857014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22751A5B-996B-A076-18F7-BEC8CFC0E62F}"/>
              </a:ext>
            </a:extLst>
          </p:cNvPr>
          <p:cNvSpPr txBox="1">
            <a:spLocks/>
          </p:cNvSpPr>
          <p:nvPr/>
        </p:nvSpPr>
        <p:spPr>
          <a:xfrm>
            <a:off x="84221" y="-277200"/>
            <a:ext cx="6400800" cy="11963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400" dirty="0" err="1">
                <a:solidFill>
                  <a:schemeClr val="bg1"/>
                </a:solidFill>
                <a:latin typeface="Amasis MT Pro" panose="020F0502020204030204" pitchFamily="18" charset="0"/>
              </a:rPr>
              <a:t>The</a:t>
            </a:r>
            <a:r>
              <a:rPr lang="es-MX" sz="2400" dirty="0">
                <a:solidFill>
                  <a:schemeClr val="bg1"/>
                </a:solidFill>
                <a:latin typeface="Amasis MT Pro" panose="020F0502020204030204" pitchFamily="18" charset="0"/>
              </a:rPr>
              <a:t> </a:t>
            </a:r>
            <a:r>
              <a:rPr lang="es-MX" sz="2400" dirty="0" err="1">
                <a:solidFill>
                  <a:schemeClr val="bg1"/>
                </a:solidFill>
                <a:latin typeface="Amasis MT Pro" panose="020F0502020204030204" pitchFamily="18" charset="0"/>
              </a:rPr>
              <a:t>offering</a:t>
            </a:r>
            <a:endParaRPr lang="es-MX" sz="2400" dirty="0">
              <a:solidFill>
                <a:schemeClr val="bg1"/>
              </a:solidFill>
              <a:latin typeface="Amasis MT Pro" panose="020F0502020204030204" pitchFamily="18" charset="0"/>
            </a:endParaRPr>
          </a:p>
        </p:txBody>
      </p:sp>
      <p:pic>
        <p:nvPicPr>
          <p:cNvPr id="7" name="Picture 8" descr="CBRE-logo-white - Agentpoint">
            <a:extLst>
              <a:ext uri="{FF2B5EF4-FFF2-40B4-BE49-F238E27FC236}">
                <a16:creationId xmlns:a16="http://schemas.microsoft.com/office/drawing/2014/main" id="{45C8E6FA-813B-E5B6-34F5-1841D8C3E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7026" y="139295"/>
            <a:ext cx="1451114" cy="36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D6CD20EA-5726-742C-DF9D-D73D17B71D7D}"/>
              </a:ext>
            </a:extLst>
          </p:cNvPr>
          <p:cNvGrpSpPr/>
          <p:nvPr/>
        </p:nvGrpSpPr>
        <p:grpSpPr>
          <a:xfrm>
            <a:off x="7645970" y="1180294"/>
            <a:ext cx="6336931" cy="5417423"/>
            <a:chOff x="-990942" y="1205289"/>
            <a:chExt cx="6886575" cy="4676775"/>
          </a:xfrm>
        </p:grpSpPr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8BC3AC26-0DE3-A0D0-F271-B1A789EC5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990942" y="1205289"/>
              <a:ext cx="6886575" cy="467677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1" name="Globo: flecha hacia abajo 10">
              <a:extLst>
                <a:ext uri="{FF2B5EF4-FFF2-40B4-BE49-F238E27FC236}">
                  <a16:creationId xmlns:a16="http://schemas.microsoft.com/office/drawing/2014/main" id="{62B1A489-F88C-D44B-8873-2171FF1A83A9}"/>
                </a:ext>
              </a:extLst>
            </p:cNvPr>
            <p:cNvSpPr/>
            <p:nvPr/>
          </p:nvSpPr>
          <p:spPr>
            <a:xfrm>
              <a:off x="1744407" y="2669382"/>
              <a:ext cx="1207341" cy="635291"/>
            </a:xfrm>
            <a:prstGeom prst="downArrowCallout">
              <a:avLst/>
            </a:prstGeom>
            <a:solidFill>
              <a:srgbClr val="012A2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 err="1"/>
                <a:t>Asset</a:t>
              </a:r>
              <a:endParaRPr lang="es-MX" dirty="0"/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73FD5E2-4A96-C439-2C32-08ACF0E39338}"/>
              </a:ext>
            </a:extLst>
          </p:cNvPr>
          <p:cNvSpPr txBox="1"/>
          <p:nvPr/>
        </p:nvSpPr>
        <p:spPr>
          <a:xfrm>
            <a:off x="148089" y="827686"/>
            <a:ext cx="688657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12A2D"/>
                </a:solidFill>
                <a:latin typeface="Amasis MT Pro" panose="02040504050005020304" pitchFamily="18" charset="0"/>
              </a:rPr>
              <a:t>CBRE, Inc. has been retained as exclusive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12A2D"/>
                </a:solidFill>
                <a:latin typeface="Amasis MT Pro" panose="02040504050005020304" pitchFamily="18" charset="0"/>
              </a:rPr>
              <a:t>Advisor and agent to present to qualified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12A2D"/>
                </a:solidFill>
                <a:latin typeface="Amasis MT Pro" panose="02040504050005020304" pitchFamily="18" charset="0"/>
              </a:rPr>
              <a:t>investors the chance to acquire an industrial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12A2D"/>
                </a:solidFill>
                <a:latin typeface="Amasis MT Pro" panose="02040504050005020304" pitchFamily="18" charset="0"/>
              </a:rPr>
              <a:t>asset located in Parque industrial </a:t>
            </a:r>
            <a:r>
              <a:rPr lang="en-US" sz="2400" dirty="0" err="1">
                <a:solidFill>
                  <a:srgbClr val="012A2D"/>
                </a:solidFill>
                <a:latin typeface="Amasis MT Pro" panose="02040504050005020304" pitchFamily="18" charset="0"/>
              </a:rPr>
              <a:t>Finsa</a:t>
            </a:r>
            <a:r>
              <a:rPr lang="en-US" sz="2400" dirty="0">
                <a:solidFill>
                  <a:srgbClr val="012A2D"/>
                </a:solidFill>
                <a:latin typeface="Amasis MT Pro" panose="02040504050005020304" pitchFamily="18" charset="0"/>
              </a:rPr>
              <a:t>, located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12A2D"/>
                </a:solidFill>
                <a:latin typeface="Amasis MT Pro" panose="02040504050005020304" pitchFamily="18" charset="0"/>
              </a:rPr>
              <a:t>in a high growth industrial zone in Monterrey.</a:t>
            </a:r>
          </a:p>
          <a:p>
            <a:pPr marL="0" indent="0">
              <a:buNone/>
            </a:pPr>
            <a:endParaRPr lang="en-US" dirty="0">
              <a:solidFill>
                <a:srgbClr val="012A2D"/>
              </a:solidFill>
              <a:latin typeface="Amasis MT Pro" panose="02040504050005020304" pitchFamily="18" charset="0"/>
            </a:endParaRPr>
          </a:p>
          <a:p>
            <a:endParaRPr lang="es-MX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9581151-F9E1-3733-AFD8-8ECF777DB82A}"/>
              </a:ext>
            </a:extLst>
          </p:cNvPr>
          <p:cNvSpPr/>
          <p:nvPr/>
        </p:nvSpPr>
        <p:spPr>
          <a:xfrm>
            <a:off x="-61682" y="-50946"/>
            <a:ext cx="12315364" cy="716812"/>
          </a:xfrm>
          <a:prstGeom prst="rect">
            <a:avLst/>
          </a:prstGeom>
          <a:solidFill>
            <a:srgbClr val="012A2D"/>
          </a:solidFill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dirty="0" err="1">
                <a:latin typeface="Amasis MT Pro" panose="02040504050005020304" pitchFamily="18" charset="0"/>
              </a:rPr>
              <a:t>The</a:t>
            </a:r>
            <a:r>
              <a:rPr lang="es-MX" sz="2800" dirty="0">
                <a:latin typeface="Amasis MT Pro" panose="02040504050005020304" pitchFamily="18" charset="0"/>
              </a:rPr>
              <a:t> </a:t>
            </a:r>
            <a:r>
              <a:rPr lang="es-MX" sz="2800" dirty="0" err="1">
                <a:latin typeface="Amasis MT Pro" panose="02040504050005020304" pitchFamily="18" charset="0"/>
              </a:rPr>
              <a:t>offering</a:t>
            </a:r>
            <a:endParaRPr lang="es-MX" sz="2800" dirty="0">
              <a:latin typeface="Amasis MT Pro" panose="02040504050005020304" pitchFamily="18" charset="0"/>
            </a:endParaRPr>
          </a:p>
        </p:txBody>
      </p:sp>
      <p:pic>
        <p:nvPicPr>
          <p:cNvPr id="16" name="Imagen 15" descr="Una carretera con coches y edificios de fondo&#10;&#10;Descripción generada automáticamente con confianza media">
            <a:extLst>
              <a:ext uri="{FF2B5EF4-FFF2-40B4-BE49-F238E27FC236}">
                <a16:creationId xmlns:a16="http://schemas.microsoft.com/office/drawing/2014/main" id="{B0D1C6F0-6E1F-4EDD-13BF-105AE386A9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52" y="3584097"/>
            <a:ext cx="5362769" cy="357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214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31274FB1-A18C-0569-CD68-4272D75F0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021" y="502648"/>
            <a:ext cx="10253970" cy="68309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22751A5B-996B-A076-18F7-BEC8CFC0E62F}"/>
              </a:ext>
            </a:extLst>
          </p:cNvPr>
          <p:cNvSpPr txBox="1">
            <a:spLocks/>
          </p:cNvSpPr>
          <p:nvPr/>
        </p:nvSpPr>
        <p:spPr>
          <a:xfrm>
            <a:off x="84221" y="-277200"/>
            <a:ext cx="6400800" cy="11963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400" dirty="0" err="1">
                <a:solidFill>
                  <a:schemeClr val="bg1"/>
                </a:solidFill>
                <a:latin typeface="Amasis MT Pro" panose="020F0502020204030204" pitchFamily="18" charset="0"/>
              </a:rPr>
              <a:t>The</a:t>
            </a:r>
            <a:r>
              <a:rPr lang="es-MX" sz="2400" dirty="0">
                <a:solidFill>
                  <a:schemeClr val="bg1"/>
                </a:solidFill>
                <a:latin typeface="Amasis MT Pro" panose="020F0502020204030204" pitchFamily="18" charset="0"/>
              </a:rPr>
              <a:t> </a:t>
            </a:r>
            <a:r>
              <a:rPr lang="es-MX" sz="2400" dirty="0" err="1">
                <a:solidFill>
                  <a:schemeClr val="bg1"/>
                </a:solidFill>
                <a:latin typeface="Amasis MT Pro" panose="020F0502020204030204" pitchFamily="18" charset="0"/>
              </a:rPr>
              <a:t>offering</a:t>
            </a:r>
            <a:endParaRPr lang="es-MX" sz="2400" dirty="0">
              <a:solidFill>
                <a:schemeClr val="bg1"/>
              </a:solidFill>
              <a:latin typeface="Amasis MT Pro" panose="020F0502020204030204" pitchFamily="18" charset="0"/>
            </a:endParaRPr>
          </a:p>
        </p:txBody>
      </p:sp>
      <p:pic>
        <p:nvPicPr>
          <p:cNvPr id="7" name="Picture 8" descr="CBRE-logo-white - Agentpoint">
            <a:extLst>
              <a:ext uri="{FF2B5EF4-FFF2-40B4-BE49-F238E27FC236}">
                <a16:creationId xmlns:a16="http://schemas.microsoft.com/office/drawing/2014/main" id="{45C8E6FA-813B-E5B6-34F5-1841D8C3E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7026" y="139295"/>
            <a:ext cx="1451114" cy="36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29581151-F9E1-3733-AFD8-8ECF777DB82A}"/>
              </a:ext>
            </a:extLst>
          </p:cNvPr>
          <p:cNvSpPr/>
          <p:nvPr/>
        </p:nvSpPr>
        <p:spPr>
          <a:xfrm>
            <a:off x="-61682" y="-50946"/>
            <a:ext cx="12315364" cy="716812"/>
          </a:xfrm>
          <a:prstGeom prst="rect">
            <a:avLst/>
          </a:prstGeom>
          <a:solidFill>
            <a:srgbClr val="012A2D"/>
          </a:solidFill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dirty="0" err="1">
                <a:latin typeface="Amasis MT Pro" panose="02040504050005020304" pitchFamily="18" charset="0"/>
              </a:rPr>
              <a:t>Property</a:t>
            </a:r>
            <a:r>
              <a:rPr lang="es-MX" sz="2800" dirty="0">
                <a:latin typeface="Amasis MT Pro" panose="02040504050005020304" pitchFamily="18" charset="0"/>
              </a:rPr>
              <a:t> </a:t>
            </a:r>
            <a:r>
              <a:rPr lang="es-MX" sz="2800" dirty="0" err="1">
                <a:latin typeface="Amasis MT Pro" panose="02040504050005020304" pitchFamily="18" charset="0"/>
              </a:rPr>
              <a:t>description</a:t>
            </a:r>
            <a:endParaRPr lang="es-MX" sz="2800" dirty="0">
              <a:latin typeface="Amasis MT Pro" panose="020405040500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19CA3FE-BEFA-E376-49BE-DBCAD9CDCB05}"/>
              </a:ext>
            </a:extLst>
          </p:cNvPr>
          <p:cNvSpPr txBox="1"/>
          <p:nvPr/>
        </p:nvSpPr>
        <p:spPr>
          <a:xfrm>
            <a:off x="84221" y="892120"/>
            <a:ext cx="732971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industrial park is a Sunnybrook is a 18,800 square foot facility</a:t>
            </a:r>
          </a:p>
          <a:p>
            <a:r>
              <a:rPr lang="en-US" dirty="0"/>
              <a:t>in Santa Catarina, a fast-growing area located in the metropolitan </a:t>
            </a:r>
          </a:p>
          <a:p>
            <a:r>
              <a:rPr lang="en-US" dirty="0"/>
              <a:t>area of Monterrey. The area is poised for significant growth in the </a:t>
            </a:r>
          </a:p>
          <a:p>
            <a:r>
              <a:rPr lang="en-US" dirty="0"/>
              <a:t>Short-mid term due to the actual fast growth of the state and near</a:t>
            </a:r>
          </a:p>
          <a:p>
            <a:r>
              <a:rPr lang="en-US" dirty="0"/>
              <a:t> shoring.</a:t>
            </a:r>
          </a:p>
          <a:p>
            <a:endParaRPr lang="en-US" dirty="0"/>
          </a:p>
          <a:p>
            <a:r>
              <a:rPr lang="en-US" dirty="0"/>
              <a:t>Some of the characteristics of the property: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Parking lots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Loading and unloading zone for trucks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connection with important highways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Access to all utilities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Accesible</a:t>
            </a:r>
            <a:r>
              <a:rPr lang="en-US" dirty="0"/>
              <a:t>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s-MX" dirty="0"/>
          </a:p>
        </p:txBody>
      </p:sp>
      <p:graphicFrame>
        <p:nvGraphicFramePr>
          <p:cNvPr id="18" name="Tabla 18">
            <a:extLst>
              <a:ext uri="{FF2B5EF4-FFF2-40B4-BE49-F238E27FC236}">
                <a16:creationId xmlns:a16="http://schemas.microsoft.com/office/drawing/2014/main" id="{03A16EF8-8561-B6C9-C80A-435DC349FA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0898176"/>
              </p:ext>
            </p:extLst>
          </p:nvPr>
        </p:nvGraphicFramePr>
        <p:xfrm>
          <a:off x="217045" y="4951754"/>
          <a:ext cx="6135152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7576">
                  <a:extLst>
                    <a:ext uri="{9D8B030D-6E8A-4147-A177-3AD203B41FA5}">
                      <a16:colId xmlns:a16="http://schemas.microsoft.com/office/drawing/2014/main" val="2289549032"/>
                    </a:ext>
                  </a:extLst>
                </a:gridCol>
                <a:gridCol w="3067576">
                  <a:extLst>
                    <a:ext uri="{9D8B030D-6E8A-4147-A177-3AD203B41FA5}">
                      <a16:colId xmlns:a16="http://schemas.microsoft.com/office/drawing/2014/main" val="3193708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Area</a:t>
                      </a:r>
                      <a:endParaRPr lang="es-MX" dirty="0"/>
                    </a:p>
                  </a:txBody>
                  <a:tcPr>
                    <a:solidFill>
                      <a:srgbClr val="012A2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Gross </a:t>
                      </a:r>
                      <a:r>
                        <a:rPr lang="es-MX" dirty="0" err="1"/>
                        <a:t>leasable</a:t>
                      </a:r>
                      <a:r>
                        <a:rPr lang="es-MX" dirty="0"/>
                        <a:t> </a:t>
                      </a:r>
                      <a:r>
                        <a:rPr lang="es-MX" dirty="0" err="1"/>
                        <a:t>area</a:t>
                      </a:r>
                      <a:r>
                        <a:rPr lang="es-MX" dirty="0"/>
                        <a:t> </a:t>
                      </a:r>
                    </a:p>
                  </a:txBody>
                  <a:tcPr>
                    <a:solidFill>
                      <a:srgbClr val="012A2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751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375,164 </a:t>
                      </a:r>
                      <a:r>
                        <a:rPr lang="es-MX" dirty="0" err="1"/>
                        <a:t>Sq.F</a:t>
                      </a:r>
                      <a:r>
                        <a:rPr lang="es-MX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181,800 </a:t>
                      </a:r>
                      <a:r>
                        <a:rPr lang="es-MX" dirty="0" err="1"/>
                        <a:t>Sq.F</a:t>
                      </a:r>
                      <a:r>
                        <a:rPr lang="es-MX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2984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4963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22751A5B-996B-A076-18F7-BEC8CFC0E62F}"/>
              </a:ext>
            </a:extLst>
          </p:cNvPr>
          <p:cNvSpPr txBox="1">
            <a:spLocks/>
          </p:cNvSpPr>
          <p:nvPr/>
        </p:nvSpPr>
        <p:spPr>
          <a:xfrm>
            <a:off x="84221" y="-277200"/>
            <a:ext cx="6400800" cy="11963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400" dirty="0" err="1">
                <a:solidFill>
                  <a:schemeClr val="bg1"/>
                </a:solidFill>
                <a:latin typeface="Amasis MT Pro" panose="020F0502020204030204" pitchFamily="18" charset="0"/>
              </a:rPr>
              <a:t>The</a:t>
            </a:r>
            <a:r>
              <a:rPr lang="es-MX" sz="2400" dirty="0">
                <a:solidFill>
                  <a:schemeClr val="bg1"/>
                </a:solidFill>
                <a:latin typeface="Amasis MT Pro" panose="020F0502020204030204" pitchFamily="18" charset="0"/>
              </a:rPr>
              <a:t> </a:t>
            </a:r>
            <a:r>
              <a:rPr lang="es-MX" sz="2400" dirty="0" err="1">
                <a:solidFill>
                  <a:schemeClr val="bg1"/>
                </a:solidFill>
                <a:latin typeface="Amasis MT Pro" panose="020F0502020204030204" pitchFamily="18" charset="0"/>
              </a:rPr>
              <a:t>offering</a:t>
            </a:r>
            <a:endParaRPr lang="es-MX" sz="2400" dirty="0">
              <a:solidFill>
                <a:schemeClr val="bg1"/>
              </a:solidFill>
              <a:latin typeface="Amasis MT Pro" panose="020F0502020204030204" pitchFamily="18" charset="0"/>
            </a:endParaRPr>
          </a:p>
        </p:txBody>
      </p:sp>
      <p:pic>
        <p:nvPicPr>
          <p:cNvPr id="7" name="Picture 8" descr="CBRE-logo-white - Agentpoint">
            <a:extLst>
              <a:ext uri="{FF2B5EF4-FFF2-40B4-BE49-F238E27FC236}">
                <a16:creationId xmlns:a16="http://schemas.microsoft.com/office/drawing/2014/main" id="{45C8E6FA-813B-E5B6-34F5-1841D8C3E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7026" y="139295"/>
            <a:ext cx="1451114" cy="36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29581151-F9E1-3733-AFD8-8ECF777DB82A}"/>
              </a:ext>
            </a:extLst>
          </p:cNvPr>
          <p:cNvSpPr/>
          <p:nvPr/>
        </p:nvSpPr>
        <p:spPr>
          <a:xfrm>
            <a:off x="-61682" y="-50946"/>
            <a:ext cx="12315364" cy="716812"/>
          </a:xfrm>
          <a:prstGeom prst="rect">
            <a:avLst/>
          </a:prstGeom>
          <a:solidFill>
            <a:srgbClr val="012A2D"/>
          </a:solidFill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dirty="0" err="1">
                <a:latin typeface="Amasis MT Pro" panose="02040504050005020304" pitchFamily="18" charset="0"/>
              </a:rPr>
              <a:t>Financial</a:t>
            </a:r>
            <a:r>
              <a:rPr lang="es-MX" sz="2800" dirty="0">
                <a:latin typeface="Amasis MT Pro" panose="02040504050005020304" pitchFamily="18" charset="0"/>
              </a:rPr>
              <a:t> </a:t>
            </a:r>
            <a:r>
              <a:rPr lang="es-MX" sz="2800" dirty="0" err="1">
                <a:latin typeface="Amasis MT Pro" panose="02040504050005020304" pitchFamily="18" charset="0"/>
              </a:rPr>
              <a:t>Info</a:t>
            </a:r>
            <a:endParaRPr lang="es-MX" sz="2800" dirty="0">
              <a:latin typeface="Amasis MT Pro" panose="020405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150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22751A5B-996B-A076-18F7-BEC8CFC0E62F}"/>
              </a:ext>
            </a:extLst>
          </p:cNvPr>
          <p:cNvSpPr txBox="1">
            <a:spLocks/>
          </p:cNvSpPr>
          <p:nvPr/>
        </p:nvSpPr>
        <p:spPr>
          <a:xfrm>
            <a:off x="84221" y="-277200"/>
            <a:ext cx="6400800" cy="11963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400" dirty="0" err="1">
                <a:solidFill>
                  <a:schemeClr val="bg1"/>
                </a:solidFill>
                <a:latin typeface="Amasis MT Pro" panose="020F0502020204030204" pitchFamily="18" charset="0"/>
              </a:rPr>
              <a:t>The</a:t>
            </a:r>
            <a:r>
              <a:rPr lang="es-MX" sz="2400" dirty="0">
                <a:solidFill>
                  <a:schemeClr val="bg1"/>
                </a:solidFill>
                <a:latin typeface="Amasis MT Pro" panose="020F0502020204030204" pitchFamily="18" charset="0"/>
              </a:rPr>
              <a:t> </a:t>
            </a:r>
            <a:r>
              <a:rPr lang="es-MX" sz="2400" dirty="0" err="1">
                <a:solidFill>
                  <a:schemeClr val="bg1"/>
                </a:solidFill>
                <a:latin typeface="Amasis MT Pro" panose="020F0502020204030204" pitchFamily="18" charset="0"/>
              </a:rPr>
              <a:t>offering</a:t>
            </a:r>
            <a:endParaRPr lang="es-MX" sz="2400" dirty="0">
              <a:solidFill>
                <a:schemeClr val="bg1"/>
              </a:solidFill>
              <a:latin typeface="Amasis MT Pro" panose="020F0502020204030204" pitchFamily="18" charset="0"/>
            </a:endParaRPr>
          </a:p>
        </p:txBody>
      </p:sp>
      <p:pic>
        <p:nvPicPr>
          <p:cNvPr id="7" name="Picture 8" descr="CBRE-logo-white - Agentpoint">
            <a:extLst>
              <a:ext uri="{FF2B5EF4-FFF2-40B4-BE49-F238E27FC236}">
                <a16:creationId xmlns:a16="http://schemas.microsoft.com/office/drawing/2014/main" id="{45C8E6FA-813B-E5B6-34F5-1841D8C3E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7026" y="139295"/>
            <a:ext cx="1451114" cy="36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29581151-F9E1-3733-AFD8-8ECF777DB82A}"/>
              </a:ext>
            </a:extLst>
          </p:cNvPr>
          <p:cNvSpPr/>
          <p:nvPr/>
        </p:nvSpPr>
        <p:spPr>
          <a:xfrm>
            <a:off x="-61682" y="-50946"/>
            <a:ext cx="12315364" cy="716812"/>
          </a:xfrm>
          <a:prstGeom prst="rect">
            <a:avLst/>
          </a:prstGeom>
          <a:solidFill>
            <a:srgbClr val="012A2D"/>
          </a:solidFill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800" dirty="0" err="1">
                <a:latin typeface="Amasis MT Pro" panose="02040504050005020304" pitchFamily="18" charset="0"/>
              </a:rPr>
              <a:t>Financial</a:t>
            </a:r>
            <a:r>
              <a:rPr lang="es-MX" sz="2800" dirty="0">
                <a:latin typeface="Amasis MT Pro" panose="02040504050005020304" pitchFamily="18" charset="0"/>
              </a:rPr>
              <a:t> </a:t>
            </a:r>
            <a:r>
              <a:rPr lang="es-MX" sz="2800" dirty="0" err="1">
                <a:latin typeface="Amasis MT Pro" panose="02040504050005020304" pitchFamily="18" charset="0"/>
              </a:rPr>
              <a:t>Info</a:t>
            </a:r>
            <a:endParaRPr lang="es-MX" sz="2800" dirty="0">
              <a:latin typeface="Amasis MT Pro" panose="020405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803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CBRE-logo-white - Agentpoint">
            <a:extLst>
              <a:ext uri="{FF2B5EF4-FFF2-40B4-BE49-F238E27FC236}">
                <a16:creationId xmlns:a16="http://schemas.microsoft.com/office/drawing/2014/main" id="{45C8E6FA-813B-E5B6-34F5-1841D8C3E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7026" y="139295"/>
            <a:ext cx="1451114" cy="36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 descr="La fachada de un edificio&#10;&#10;Descripción generada automáticamente con confianza media">
            <a:extLst>
              <a:ext uri="{FF2B5EF4-FFF2-40B4-BE49-F238E27FC236}">
                <a16:creationId xmlns:a16="http://schemas.microsoft.com/office/drawing/2014/main" id="{3C396802-B7B4-3E44-7502-3A0AFB3BA1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25" y="0"/>
            <a:ext cx="10276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27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192A0337C45C849AD1D25AC6E1320EA" ma:contentTypeVersion="13" ma:contentTypeDescription="Crear nuevo documento." ma:contentTypeScope="" ma:versionID="b31cbbda423f6072052ebb6254d91b1a">
  <xsd:schema xmlns:xsd="http://www.w3.org/2001/XMLSchema" xmlns:xs="http://www.w3.org/2001/XMLSchema" xmlns:p="http://schemas.microsoft.com/office/2006/metadata/properties" xmlns:ns3="bd01988b-ed77-458a-9373-feed41e206f9" xmlns:ns4="da66ddd0-f6bf-476c-857d-3a90ae862dba" targetNamespace="http://schemas.microsoft.com/office/2006/metadata/properties" ma:root="true" ma:fieldsID="6887a946bbe269fdf74550ebcc46a6a6" ns3:_="" ns4:_="">
    <xsd:import namespace="bd01988b-ed77-458a-9373-feed41e206f9"/>
    <xsd:import namespace="da66ddd0-f6bf-476c-857d-3a90ae862db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DateTaken" minOccurs="0"/>
                <xsd:element ref="ns3:MediaLengthInSecond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01988b-ed77-458a-9373-feed41e206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66ddd0-f6bf-476c-857d-3a90ae862db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d01988b-ed77-458a-9373-feed41e206f9" xsi:nil="true"/>
  </documentManagement>
</p:properties>
</file>

<file path=customXml/itemProps1.xml><?xml version="1.0" encoding="utf-8"?>
<ds:datastoreItem xmlns:ds="http://schemas.openxmlformats.org/officeDocument/2006/customXml" ds:itemID="{1CE88A4E-40D3-423F-93DC-3A279F417E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01988b-ed77-458a-9373-feed41e206f9"/>
    <ds:schemaRef ds:uri="da66ddd0-f6bf-476c-857d-3a90ae862d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CB99972-C3B6-4AA1-8258-3BE577E32EB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B5D6294-C8FB-464A-8A05-2F9511BA5A38}">
  <ds:schemaRefs>
    <ds:schemaRef ds:uri="http://www.w3.org/XML/1998/namespace"/>
    <ds:schemaRef ds:uri="http://purl.org/dc/elements/1.1/"/>
    <ds:schemaRef ds:uri="http://schemas.openxmlformats.org/package/2006/metadata/core-properties"/>
    <ds:schemaRef ds:uri="da66ddd0-f6bf-476c-857d-3a90ae862dba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bd01988b-ed77-458a-9373-feed41e206f9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1046</TotalTime>
  <Words>157</Words>
  <Application>Microsoft Office PowerPoint</Application>
  <PresentationFormat>Panorámica</PresentationFormat>
  <Paragraphs>35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Amasis MT Pro</vt:lpstr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Francisco Javier Vargas Fentanes</dc:creator>
  <cp:lastModifiedBy>Francisco Javier Vargas Fentanes</cp:lastModifiedBy>
  <cp:revision>1</cp:revision>
  <dcterms:created xsi:type="dcterms:W3CDTF">2023-09-03T00:34:10Z</dcterms:created>
  <dcterms:modified xsi:type="dcterms:W3CDTF">2023-09-03T18:01:04Z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0x010100B192A0337C45C849AD1D25AC6E1320EA</vt:lpwstr>
  </property>
</Properties>
</file>

<file path=docProps/thumbnail.jpeg>
</file>